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4" d="100"/>
          <a:sy n="34" d="100"/>
        </p:scale>
        <p:origin x="1852" y="7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03B28-29D9-4924-8C35-F16CCBE85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73B61-D3BB-4484-8AA1-BB6AFF2B6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EEC05-9C11-4B9F-B01B-DABD54241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125F0-B3A9-4263-906A-29A4217E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8DD97-A763-421B-B9E0-01C87B06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139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E6A1-FE14-4F9C-93F1-084A65FE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68421-62BD-4100-A475-42C6AA286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38243-B147-4C94-BF4D-EFFCD2CB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6B75A-9239-4BAB-93D2-EF5050AD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8D68-EEE6-4C6F-A99D-4AF22B244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02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CE4D8-038D-4086-A2DA-A2392F192B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4E618-50A4-432B-8B4F-488C0D8AE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BEDB2-7CF0-4C1B-9576-AD3B83488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40546-E347-48D7-B397-C9723B485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B4F23-FB61-4067-9175-757F131E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910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A5C3-4F8F-446B-80BD-599997707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8F26C-4ED7-443C-B22A-9725BA6B2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0529D-89C4-4E7B-B57A-80F3A3B9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394A8-3676-4D86-BA95-6A23B3A2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3B042-9ED4-4625-8224-23BC70FEF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117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F972C-0DCE-4B5E-BFF0-10715B56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D3203-E882-434E-AE8B-2416CB56A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16F3B-E290-4FAE-82C6-AE87D0AB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D5D22-655C-4E6A-B9AF-01445ECE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E280D-1ECE-4D36-A733-6900CF94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789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98278-354C-4AEE-813A-06ED8B6D0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A71E3-4F73-4854-8AB7-FF2940261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FF890-F78B-4038-A161-6394B2BD6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77C62-3080-469C-9B99-17B2EC86F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35631-3266-4C3D-ACF7-07A15DEA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FB3AD2-7045-4024-B866-E1AA5A56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759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48759-FD3F-4388-A479-978B5CAD5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B3271-3EEA-4C54-A2C9-1D8127CF0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BF38F-85F8-4F34-AD7D-90431AAA7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76506F-A5A0-4E25-9D66-D4CC50AD31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2AB4F5-E8CB-426C-8C3E-F5F480137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57AD85-956F-43C2-925A-CF95EB3C0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7C525E-8752-4234-A7B9-00168D798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DBBF69-1F90-47A7-830F-90C68C86E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008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CC246-40CF-4684-B857-F88AD57C9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990E7B-3633-4D07-8B39-9D0E2885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37BE59-DFC2-4A2A-937F-96CB3F3D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EEE300-600A-4B89-ADCA-87C8BD4B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704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921BE9-0190-4346-89F7-187C481BA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F9A4F8-E4AA-4C72-A333-BAEAED27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1885E-1327-49EF-AD4A-8952C921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04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BD702-581A-436F-8C05-5662A89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22209-869C-4963-936B-B70ED28D6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147F6-3D42-4203-BD62-F2F320507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4B5C9-D362-4BDC-B2FB-7ECF8B5C8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F96FF-C0D9-466E-BFCE-8148836CE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86412-24FF-405A-AFD5-2015C548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876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CE49B-6E31-42DD-91AE-0C57BBBA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C8DF81-CF53-421E-8636-7060D2339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C5BCF-3E1F-441C-AC92-EF579DDF4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CA9759-1829-42F1-8275-8BD6B8B74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D2B2F-6F0A-4975-ACE6-F0D28EBC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4C373-B56B-459E-A193-2AAEFD92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43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B0B1F-862B-4D21-9E01-A4C79810D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E85F1-3691-4C1C-893A-9E690AD1F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D445A-4EE1-4E15-8318-05BF849B8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B2A2D-B972-41A7-AC25-B396A41A0A9D}" type="datetimeFigureOut">
              <a:rPr lang="en-MY" smtClean="0"/>
              <a:t>8/9/2023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CD3E-F71C-41CA-AD04-E4018B612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FAC04-4038-49CC-A5B3-0ECCC56F5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74C4A-5EDC-4145-81AD-F3198046DF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00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FD6B5B1-AF57-4676-B2F6-3EDF0867CA0A}"/>
              </a:ext>
            </a:extLst>
          </p:cNvPr>
          <p:cNvGrpSpPr/>
          <p:nvPr/>
        </p:nvGrpSpPr>
        <p:grpSpPr>
          <a:xfrm>
            <a:off x="-2566852" y="0"/>
            <a:ext cx="17325703" cy="8482998"/>
            <a:chOff x="704193" y="54219"/>
            <a:chExt cx="17325703" cy="8482998"/>
          </a:xfrm>
        </p:grpSpPr>
        <p:sp>
          <p:nvSpPr>
            <p:cNvPr id="3" name="AutoShape 2" descr="https://lh5.googleusercontent.com/fA1cb2v2r4J_YwjCUSi1JQRdsDxt4zbiY71h_yT7LvXSPYAqDOrLdEyCXLHP407LtMt9Qyvej1pFIPZQZLKSoP5fKow52D1oSccvBK2OvjvHKFg_4Z_395UySl66ozMK0DxJ_oNY">
              <a:extLst>
                <a:ext uri="{FF2B5EF4-FFF2-40B4-BE49-F238E27FC236}">
                  <a16:creationId xmlns:a16="http://schemas.microsoft.com/office/drawing/2014/main" id="{917C494B-7D55-44FE-9D75-FC2FE09D807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226490" y="3249304"/>
              <a:ext cx="304800" cy="30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 sz="240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AB8D881-6AE7-46C4-A5AA-51654B74CBC3}"/>
                </a:ext>
              </a:extLst>
            </p:cNvPr>
            <p:cNvSpPr/>
            <p:nvPr/>
          </p:nvSpPr>
          <p:spPr>
            <a:xfrm>
              <a:off x="7932168" y="54219"/>
              <a:ext cx="3110948" cy="78318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Active/Passive Case Finding 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206CF0-F50A-4FF9-BDF2-3644474707D3}"/>
                </a:ext>
              </a:extLst>
            </p:cNvPr>
            <p:cNvSpPr/>
            <p:nvPr/>
          </p:nvSpPr>
          <p:spPr>
            <a:xfrm>
              <a:off x="5215474" y="1851195"/>
              <a:ext cx="3110948" cy="58309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Screening for TB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20CDDE-E5FF-472F-B369-6A7B5214C9A2}"/>
                </a:ext>
              </a:extLst>
            </p:cNvPr>
            <p:cNvSpPr/>
            <p:nvPr/>
          </p:nvSpPr>
          <p:spPr>
            <a:xfrm>
              <a:off x="5215474" y="2937873"/>
              <a:ext cx="3110948" cy="121083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Current cough of any duration, fever, weight loss and night sweats 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5C4921-8CAA-4C80-A8F0-25A6F0789F44}"/>
                </a:ext>
              </a:extLst>
            </p:cNvPr>
            <p:cNvSpPr/>
            <p:nvPr/>
          </p:nvSpPr>
          <p:spPr>
            <a:xfrm>
              <a:off x="4020443" y="5372573"/>
              <a:ext cx="2539641" cy="163600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>
                  <a:solidFill>
                    <a:schemeClr val="tx1"/>
                  </a:solidFill>
                </a:rPr>
                <a:t>If negative, follow up </a:t>
              </a:r>
            </a:p>
            <a:p>
              <a:pPr algn="ctr"/>
              <a:r>
                <a:rPr lang="en-MY" sz="2400" dirty="0">
                  <a:solidFill>
                    <a:schemeClr val="tx1"/>
                  </a:solidFill>
                </a:rPr>
                <a:t>&amp; continue anti-diabetic treatment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303189B-FD39-4461-ADAE-CC65F2256D00}"/>
                </a:ext>
              </a:extLst>
            </p:cNvPr>
            <p:cNvSpPr/>
            <p:nvPr/>
          </p:nvSpPr>
          <p:spPr>
            <a:xfrm>
              <a:off x="7226491" y="5389216"/>
              <a:ext cx="2258694" cy="16193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>
                  <a:solidFill>
                    <a:schemeClr val="tx1"/>
                  </a:solidFill>
                </a:rPr>
                <a:t>If positive, treat for TB 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74B0AFA-6EDA-4247-8AD2-89D5145B49CB}"/>
                </a:ext>
              </a:extLst>
            </p:cNvPr>
            <p:cNvSpPr/>
            <p:nvPr/>
          </p:nvSpPr>
          <p:spPr>
            <a:xfrm>
              <a:off x="4020443" y="7139113"/>
              <a:ext cx="5464741" cy="139810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>
                  <a:solidFill>
                    <a:schemeClr val="tx1"/>
                  </a:solidFill>
                </a:rPr>
                <a:t>Patient diagnosed with TB treatment should be started as per the NTEP guideline   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98ECF6E-DB72-4D18-8633-4D421C032FC0}"/>
                </a:ext>
              </a:extLst>
            </p:cNvPr>
            <p:cNvSpPr/>
            <p:nvPr/>
          </p:nvSpPr>
          <p:spPr>
            <a:xfrm>
              <a:off x="5215474" y="4555479"/>
              <a:ext cx="3246136" cy="47439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>
                  <a:solidFill>
                    <a:schemeClr val="bg1"/>
                  </a:solidFill>
                </a:rPr>
                <a:t>NAAT Test*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A26032B-1D3B-413F-8252-7CF6EAB8E29F}"/>
                </a:ext>
              </a:extLst>
            </p:cNvPr>
            <p:cNvSpPr/>
            <p:nvPr/>
          </p:nvSpPr>
          <p:spPr>
            <a:xfrm>
              <a:off x="11043116" y="1738555"/>
              <a:ext cx="3110948" cy="58309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Screening for diabetes 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024E2B4-7DD3-4765-A7A4-74BA71A37F10}"/>
                </a:ext>
              </a:extLst>
            </p:cNvPr>
            <p:cNvSpPr/>
            <p:nvPr/>
          </p:nvSpPr>
          <p:spPr>
            <a:xfrm>
              <a:off x="10435929" y="3056731"/>
              <a:ext cx="1670910" cy="12108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RBS &lt;140 mg/dl (normal)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49DF705-7F30-48D3-88EF-7A48A99B59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61204" y="591810"/>
              <a:ext cx="1270963" cy="12029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6E7B0A7-8ADF-4D96-9682-75333F215101}"/>
                </a:ext>
              </a:extLst>
            </p:cNvPr>
            <p:cNvCxnSpPr/>
            <p:nvPr/>
          </p:nvCxnSpPr>
          <p:spPr>
            <a:xfrm flipH="1" flipV="1">
              <a:off x="11033177" y="603837"/>
              <a:ext cx="1270965" cy="1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42317E1-19C9-45BC-BFC5-43678F5FA32B}"/>
                </a:ext>
              </a:extLst>
            </p:cNvPr>
            <p:cNvCxnSpPr/>
            <p:nvPr/>
          </p:nvCxnSpPr>
          <p:spPr>
            <a:xfrm>
              <a:off x="6661203" y="603837"/>
              <a:ext cx="0" cy="12473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2D64D65-D47F-449B-875C-77DCDE9325E5}"/>
                </a:ext>
              </a:extLst>
            </p:cNvPr>
            <p:cNvCxnSpPr>
              <a:cxnSpLocks/>
            </p:cNvCxnSpPr>
            <p:nvPr/>
          </p:nvCxnSpPr>
          <p:spPr>
            <a:xfrm>
              <a:off x="12304142" y="603837"/>
              <a:ext cx="0" cy="113471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59414E7-2066-4F56-A3E9-5D84A93B12FC}"/>
                </a:ext>
              </a:extLst>
            </p:cNvPr>
            <p:cNvCxnSpPr>
              <a:cxnSpLocks/>
            </p:cNvCxnSpPr>
            <p:nvPr/>
          </p:nvCxnSpPr>
          <p:spPr>
            <a:xfrm>
              <a:off x="6661203" y="2440941"/>
              <a:ext cx="1" cy="496932"/>
            </a:xfrm>
            <a:prstGeom prst="line">
              <a:avLst/>
            </a:prstGeom>
            <a:ln w="381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E321E98-D38B-4997-BA37-32926A3AF1F5}"/>
                </a:ext>
              </a:extLst>
            </p:cNvPr>
            <p:cNvCxnSpPr/>
            <p:nvPr/>
          </p:nvCxnSpPr>
          <p:spPr>
            <a:xfrm>
              <a:off x="6760108" y="4148710"/>
              <a:ext cx="0" cy="39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DECB14F1-1E03-4F16-9014-A5172A583F7F}"/>
                </a:ext>
              </a:extLst>
            </p:cNvPr>
            <p:cNvCxnSpPr/>
            <p:nvPr/>
          </p:nvCxnSpPr>
          <p:spPr>
            <a:xfrm>
              <a:off x="12504051" y="2317917"/>
              <a:ext cx="0" cy="396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CFEF905-96CA-4F6A-A63E-7036F488E71B}"/>
                </a:ext>
              </a:extLst>
            </p:cNvPr>
            <p:cNvGrpSpPr/>
            <p:nvPr/>
          </p:nvGrpSpPr>
          <p:grpSpPr>
            <a:xfrm>
              <a:off x="5257165" y="5041900"/>
              <a:ext cx="3246136" cy="369332"/>
              <a:chOff x="3912028" y="3937643"/>
              <a:chExt cx="3069257" cy="288000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471F506-591E-471F-BDAD-CF26A4E5D679}"/>
                  </a:ext>
                </a:extLst>
              </p:cNvPr>
              <p:cNvCxnSpPr/>
              <p:nvPr/>
            </p:nvCxnSpPr>
            <p:spPr>
              <a:xfrm flipH="1" flipV="1">
                <a:off x="3921285" y="3937643"/>
                <a:ext cx="3060000" cy="1"/>
              </a:xfrm>
              <a:prstGeom prst="line">
                <a:avLst/>
              </a:prstGeom>
              <a:ln w="38100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DB834608-80EA-44E1-BA51-BB8DCEF6AC7D}"/>
                  </a:ext>
                </a:extLst>
              </p:cNvPr>
              <p:cNvCxnSpPr/>
              <p:nvPr/>
            </p:nvCxnSpPr>
            <p:spPr>
              <a:xfrm>
                <a:off x="3912028" y="3937643"/>
                <a:ext cx="0" cy="288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AAB5405A-B86F-4209-BA52-EFE72DB6F4EE}"/>
                  </a:ext>
                </a:extLst>
              </p:cNvPr>
              <p:cNvCxnSpPr/>
              <p:nvPr/>
            </p:nvCxnSpPr>
            <p:spPr>
              <a:xfrm>
                <a:off x="6954843" y="3937643"/>
                <a:ext cx="0" cy="288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2803D7D-6BC6-45A6-8B50-524EA47748CC}"/>
                </a:ext>
              </a:extLst>
            </p:cNvPr>
            <p:cNvGrpSpPr/>
            <p:nvPr/>
          </p:nvGrpSpPr>
          <p:grpSpPr>
            <a:xfrm>
              <a:off x="11173531" y="2725950"/>
              <a:ext cx="3069257" cy="288000"/>
              <a:chOff x="3912028" y="3937643"/>
              <a:chExt cx="3069257" cy="288000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BA1D55B-B39F-4BA5-87FC-68DADA229183}"/>
                  </a:ext>
                </a:extLst>
              </p:cNvPr>
              <p:cNvCxnSpPr/>
              <p:nvPr/>
            </p:nvCxnSpPr>
            <p:spPr>
              <a:xfrm flipH="1" flipV="1">
                <a:off x="3921285" y="3937643"/>
                <a:ext cx="3060000" cy="1"/>
              </a:xfrm>
              <a:prstGeom prst="line">
                <a:avLst/>
              </a:prstGeom>
              <a:ln w="38100"/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862E5A94-2F8A-4255-B099-13F9DA5F813E}"/>
                  </a:ext>
                </a:extLst>
              </p:cNvPr>
              <p:cNvCxnSpPr/>
              <p:nvPr/>
            </p:nvCxnSpPr>
            <p:spPr>
              <a:xfrm>
                <a:off x="3912028" y="3937643"/>
                <a:ext cx="0" cy="288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86CA79FF-84F9-463D-B417-E27D9972E810}"/>
                  </a:ext>
                </a:extLst>
              </p:cNvPr>
              <p:cNvCxnSpPr/>
              <p:nvPr/>
            </p:nvCxnSpPr>
            <p:spPr>
              <a:xfrm>
                <a:off x="6954843" y="3937643"/>
                <a:ext cx="0" cy="28800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3FEE0D3-CBD7-4E19-9139-DBBBBD629AF5}"/>
                </a:ext>
              </a:extLst>
            </p:cNvPr>
            <p:cNvSpPr txBox="1"/>
            <p:nvPr/>
          </p:nvSpPr>
          <p:spPr>
            <a:xfrm>
              <a:off x="7922230" y="877252"/>
              <a:ext cx="33449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i="1" dirty="0"/>
                <a:t>Bidirectional screening 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3F0D35B-6495-4751-90D0-9325EFB501C1}"/>
                </a:ext>
              </a:extLst>
            </p:cNvPr>
            <p:cNvSpPr txBox="1"/>
            <p:nvPr/>
          </p:nvSpPr>
          <p:spPr>
            <a:xfrm>
              <a:off x="6967506" y="2389234"/>
              <a:ext cx="27766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i="1" dirty="0"/>
                <a:t>Screen for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758F2F8-BE6A-4BAD-AD4B-CB3C4DC7ACE0}"/>
                </a:ext>
              </a:extLst>
            </p:cNvPr>
            <p:cNvSpPr txBox="1"/>
            <p:nvPr/>
          </p:nvSpPr>
          <p:spPr>
            <a:xfrm>
              <a:off x="704193" y="2997293"/>
              <a:ext cx="453450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i="1" dirty="0"/>
                <a:t>Refer to the nearest diagnostic facility, patient is presented with one or more symptoms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B4B1CF-1217-4DF2-96E3-5203DCCD8BA2}"/>
                </a:ext>
              </a:extLst>
            </p:cNvPr>
            <p:cNvSpPr/>
            <p:nvPr/>
          </p:nvSpPr>
          <p:spPr>
            <a:xfrm>
              <a:off x="13407333" y="3135878"/>
              <a:ext cx="1670910" cy="12108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RBS &gt;140 mg/dl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64D529E-D79E-4E5E-A941-79028B9C455A}"/>
                </a:ext>
              </a:extLst>
            </p:cNvPr>
            <p:cNvCxnSpPr/>
            <p:nvPr/>
          </p:nvCxnSpPr>
          <p:spPr>
            <a:xfrm>
              <a:off x="14256452" y="4338180"/>
              <a:ext cx="0" cy="288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1CA4F00-F202-46AE-923C-92C8193EEFAE}"/>
                </a:ext>
              </a:extLst>
            </p:cNvPr>
            <p:cNvSpPr/>
            <p:nvPr/>
          </p:nvSpPr>
          <p:spPr>
            <a:xfrm>
              <a:off x="13420997" y="4652067"/>
              <a:ext cx="1670910" cy="12108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FBS &gt;126 mg/dl (diabetic)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ED4D4DF-4C6E-4A97-BC45-8B90EC381745}"/>
                </a:ext>
              </a:extLst>
            </p:cNvPr>
            <p:cNvCxnSpPr/>
            <p:nvPr/>
          </p:nvCxnSpPr>
          <p:spPr>
            <a:xfrm>
              <a:off x="14256452" y="5854369"/>
              <a:ext cx="0" cy="2880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C9A6BB6-E48B-4CE8-800C-728F0DD9B76A}"/>
                </a:ext>
              </a:extLst>
            </p:cNvPr>
            <p:cNvSpPr/>
            <p:nvPr/>
          </p:nvSpPr>
          <p:spPr>
            <a:xfrm>
              <a:off x="13420997" y="6168256"/>
              <a:ext cx="1670910" cy="12108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2400" dirty="0"/>
                <a:t>Monitor RBS, FBS &amp; PPBS*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0A138E1-5CD1-4E97-9E4D-094FA1E328F3}"/>
                </a:ext>
              </a:extLst>
            </p:cNvPr>
            <p:cNvSpPr txBox="1"/>
            <p:nvPr/>
          </p:nvSpPr>
          <p:spPr>
            <a:xfrm>
              <a:off x="14395601" y="1796335"/>
              <a:ext cx="36342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2400" i="1" dirty="0"/>
                <a:t>Glucometer can be used where available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4887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KARAN VERMA</dc:creator>
  <cp:lastModifiedBy>KARAN VERMA</cp:lastModifiedBy>
  <cp:revision>1</cp:revision>
  <dcterms:created xsi:type="dcterms:W3CDTF">2023-09-08T14:38:30Z</dcterms:created>
  <dcterms:modified xsi:type="dcterms:W3CDTF">2023-09-08T14:39:03Z</dcterms:modified>
</cp:coreProperties>
</file>